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1.xml" ContentType="application/vnd.openxmlformats-officedocument.presentationml.slide+xml"/>
  <Override PartName="/ppt/slides/slide2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301" r:id="rId12"/>
    <p:sldId id="266" r:id="rId13"/>
    <p:sldId id="269" r:id="rId14"/>
    <p:sldId id="268" r:id="rId15"/>
    <p:sldId id="270" r:id="rId16"/>
    <p:sldId id="300" r:id="rId17"/>
    <p:sldId id="302" r:id="rId18"/>
    <p:sldId id="303" r:id="rId19"/>
    <p:sldId id="304" r:id="rId20"/>
    <p:sldId id="305" r:id="rId21"/>
    <p:sldId id="30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33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98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2EBC49-A17B-4AF6-9974-7C8BE07576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B1C95-8980-4E69-9DA3-6C3D204BB7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1FFD3-DD76-4C83-9232-C950422B9E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D24E117-1AB4-4293-98EE-A14C296FCEC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1222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40778A9-4D9C-4D2B-B399-F9AF3A57D4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093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56791C7-885C-4297-B74B-5F31D68F59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8239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51F44F9-04C8-4CE5-A202-89549AE880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24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2EAB00-5E42-4E78-9EE5-725C798DEF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1AE8A6-C491-4BB2-A63E-88E01E4721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ECCC79-3BC1-493D-B4A3-F064496C4D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CC56A8-4972-4292-AC33-1ED4BBD29B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7B6B63-9775-4E8E-A553-CFB2866E62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E13BA2-6A74-4EBF-83F6-556C8C6D20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46C2CF-6D82-4E5F-B13A-BBF304FE06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8B7D60-EE14-4774-BDA0-A98C1E5AE4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07DD4B6-5EC3-409A-BCF8-93A6EC66CE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981200"/>
            <a:ext cx="9144000" cy="2152650"/>
          </a:xfrm>
        </p:spPr>
        <p:txBody>
          <a:bodyPr/>
          <a:lstStyle/>
          <a:p>
            <a:pPr algn="ctr"/>
            <a:r>
              <a:rPr lang="en-US" sz="9600" dirty="0">
                <a:solidFill>
                  <a:srgbClr val="FFCC00"/>
                </a:solidFill>
                <a:latin typeface="Subway" pitchFamily="2" charset="0"/>
              </a:rPr>
              <a:t>Business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7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C00"/>
                </a:solidFill>
              </a:rPr>
              <a:t>Corporations</a:t>
            </a:r>
          </a:p>
        </p:txBody>
      </p:sp>
      <p:sp>
        <p:nvSpPr>
          <p:cNvPr id="20488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447800"/>
            <a:ext cx="8763000" cy="4724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 b="1" i="1" u="sng" dirty="0">
                <a:solidFill>
                  <a:srgbClr val="FFCC00"/>
                </a:solidFill>
              </a:rPr>
              <a:t>Corporations </a:t>
            </a:r>
            <a:r>
              <a:rPr lang="en-US" sz="2200" b="1" dirty="0">
                <a:solidFill>
                  <a:srgbClr val="FFCC00"/>
                </a:solidFill>
              </a:rPr>
              <a:t>are businesses with many owners</a:t>
            </a:r>
          </a:p>
          <a:p>
            <a:pPr>
              <a:lnSpc>
                <a:spcPct val="80000"/>
              </a:lnSpc>
            </a:pPr>
            <a:endParaRPr lang="en-US" sz="2200" dirty="0" smtClean="0">
              <a:solidFill>
                <a:srgbClr val="FFCC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FFCC00"/>
                </a:solidFill>
              </a:rPr>
              <a:t>A </a:t>
            </a:r>
            <a:r>
              <a:rPr lang="en-US" sz="2200" dirty="0">
                <a:solidFill>
                  <a:srgbClr val="FFCC00"/>
                </a:solidFill>
              </a:rPr>
              <a:t>corporation </a:t>
            </a:r>
            <a:r>
              <a:rPr lang="en-US" sz="2200" b="1" dirty="0">
                <a:solidFill>
                  <a:srgbClr val="FFCC00"/>
                </a:solidFill>
              </a:rPr>
              <a:t>has the same legal status as a person</a:t>
            </a:r>
          </a:p>
          <a:p>
            <a:pPr>
              <a:lnSpc>
                <a:spcPct val="80000"/>
              </a:lnSpc>
            </a:pPr>
            <a:endParaRPr lang="en-US" sz="2200" dirty="0" smtClean="0">
              <a:solidFill>
                <a:srgbClr val="FFCC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FFCC00"/>
                </a:solidFill>
              </a:rPr>
              <a:t>It </a:t>
            </a:r>
            <a:r>
              <a:rPr lang="en-US" sz="2200" dirty="0">
                <a:solidFill>
                  <a:srgbClr val="FFCC00"/>
                </a:solidFill>
              </a:rPr>
              <a:t>can buy and sell property, must pay taxes and can be punished for disobeying the law</a:t>
            </a:r>
          </a:p>
          <a:p>
            <a:pPr>
              <a:lnSpc>
                <a:spcPct val="80000"/>
              </a:lnSpc>
            </a:pPr>
            <a:endParaRPr lang="en-US" sz="2200" dirty="0" smtClean="0">
              <a:solidFill>
                <a:srgbClr val="FFCC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FFCC00"/>
                </a:solidFill>
              </a:rPr>
              <a:t>For </a:t>
            </a:r>
            <a:r>
              <a:rPr lang="en-US" sz="2200" dirty="0">
                <a:solidFill>
                  <a:srgbClr val="FFCC00"/>
                </a:solidFill>
              </a:rPr>
              <a:t>a </a:t>
            </a:r>
            <a:r>
              <a:rPr lang="en-US" sz="2200" b="1" dirty="0">
                <a:solidFill>
                  <a:srgbClr val="FFCC00"/>
                </a:solidFill>
              </a:rPr>
              <a:t>corporation</a:t>
            </a:r>
            <a:r>
              <a:rPr lang="en-US" sz="2200" dirty="0">
                <a:solidFill>
                  <a:srgbClr val="FFCC00"/>
                </a:solidFill>
              </a:rPr>
              <a:t> to be formed a charter must be received from the government</a:t>
            </a:r>
          </a:p>
          <a:p>
            <a:pPr>
              <a:lnSpc>
                <a:spcPct val="80000"/>
              </a:lnSpc>
            </a:pPr>
            <a:endParaRPr lang="en-US" sz="2200" dirty="0" smtClean="0">
              <a:solidFill>
                <a:srgbClr val="FFCC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FFCC00"/>
                </a:solidFill>
              </a:rPr>
              <a:t>The </a:t>
            </a:r>
            <a:r>
              <a:rPr lang="en-US" sz="2200" dirty="0">
                <a:solidFill>
                  <a:srgbClr val="FFCC00"/>
                </a:solidFill>
              </a:rPr>
              <a:t>largest companies in the world are all corporations</a:t>
            </a:r>
          </a:p>
          <a:p>
            <a:pPr>
              <a:lnSpc>
                <a:spcPct val="80000"/>
              </a:lnSpc>
            </a:pPr>
            <a:endParaRPr lang="en-US" sz="2000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C00"/>
                </a:solidFill>
              </a:rPr>
              <a:t>Diversification</a:t>
            </a: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200" y="1600200"/>
            <a:ext cx="88392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FFCC00"/>
                </a:solidFill>
              </a:rPr>
              <a:t>Some corporations grow to the point they do not resemble their original </a:t>
            </a:r>
            <a:r>
              <a:rPr lang="en-US" sz="2400" dirty="0" smtClean="0">
                <a:solidFill>
                  <a:srgbClr val="FFCC00"/>
                </a:solidFill>
              </a:rPr>
              <a:t>purpose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FFCC00"/>
                </a:solidFill>
              </a:rPr>
              <a:t>Sometimes corporations take on many different types of businesses to protect themselves from market downturns</a:t>
            </a: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FFCC00"/>
                </a:solidFill>
              </a:rPr>
              <a:t>A</a:t>
            </a:r>
            <a:r>
              <a:rPr lang="en-US" sz="2400" i="1" dirty="0" smtClean="0">
                <a:solidFill>
                  <a:srgbClr val="FFCC00"/>
                </a:solidFill>
              </a:rPr>
              <a:t> </a:t>
            </a:r>
            <a:r>
              <a:rPr lang="en-US" sz="2400" b="1" i="1" u="sng" dirty="0">
                <a:solidFill>
                  <a:srgbClr val="FFCC00"/>
                </a:solidFill>
              </a:rPr>
              <a:t>conglomerate</a:t>
            </a:r>
            <a:r>
              <a:rPr lang="en-US" sz="2400" dirty="0">
                <a:solidFill>
                  <a:srgbClr val="FFCC00"/>
                </a:solidFill>
              </a:rPr>
              <a:t> is a </a:t>
            </a:r>
            <a:r>
              <a:rPr lang="en-US" sz="2400" b="1" dirty="0">
                <a:solidFill>
                  <a:srgbClr val="FFCC00"/>
                </a:solidFill>
              </a:rPr>
              <a:t>corporation that operates many different types of businesses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C00"/>
                </a:solidFill>
              </a:rPr>
              <a:t>Corporate Structure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89154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300" dirty="0">
                <a:solidFill>
                  <a:srgbClr val="FFCC00"/>
                </a:solidFill>
              </a:rPr>
              <a:t>Ownership in the corporation is divided into </a:t>
            </a:r>
            <a:r>
              <a:rPr lang="en-US" sz="2300" b="1" i="1" u="sng" dirty="0" smtClean="0">
                <a:solidFill>
                  <a:srgbClr val="FFCC00"/>
                </a:solidFill>
              </a:rPr>
              <a:t>shares</a:t>
            </a:r>
          </a:p>
          <a:p>
            <a:pPr>
              <a:lnSpc>
                <a:spcPct val="90000"/>
              </a:lnSpc>
            </a:pPr>
            <a:endParaRPr lang="en-US" sz="2300" b="1" i="1" u="sng" dirty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300" dirty="0">
                <a:solidFill>
                  <a:srgbClr val="FFCC00"/>
                </a:solidFill>
              </a:rPr>
              <a:t>The amount of ownership a person has in the corporation is determined by how many shares they own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FFCC00"/>
                </a:solidFill>
              </a:rPr>
              <a:t>Shares </a:t>
            </a:r>
            <a:r>
              <a:rPr lang="en-US" sz="2300" dirty="0">
                <a:solidFill>
                  <a:srgbClr val="FFCC00"/>
                </a:solidFill>
              </a:rPr>
              <a:t>of large corporations are bought and sold in the </a:t>
            </a:r>
            <a:r>
              <a:rPr lang="en-US" sz="2300" b="1" i="1" u="sng" dirty="0">
                <a:solidFill>
                  <a:srgbClr val="FFCC00"/>
                </a:solidFill>
              </a:rPr>
              <a:t>Stock Market</a:t>
            </a:r>
            <a:r>
              <a:rPr lang="en-US" sz="2300" b="1" dirty="0">
                <a:solidFill>
                  <a:srgbClr val="FFCC00"/>
                </a:solidFill>
              </a:rPr>
              <a:t>.  </a:t>
            </a:r>
            <a:r>
              <a:rPr lang="en-US" sz="2300" dirty="0">
                <a:solidFill>
                  <a:srgbClr val="FFCC00"/>
                </a:solidFill>
              </a:rPr>
              <a:t>Owners of stock are called </a:t>
            </a:r>
            <a:r>
              <a:rPr lang="en-US" sz="2300" b="1" u="sng" dirty="0">
                <a:solidFill>
                  <a:srgbClr val="FFCC00"/>
                </a:solidFill>
              </a:rPr>
              <a:t>stockholders</a:t>
            </a:r>
          </a:p>
          <a:p>
            <a:pPr>
              <a:lnSpc>
                <a:spcPct val="90000"/>
              </a:lnSpc>
            </a:pPr>
            <a:endParaRPr lang="en-US" sz="2300" dirty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endParaRPr lang="en-US" sz="2300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102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C00"/>
                </a:solidFill>
              </a:rPr>
              <a:t>Running a Corporation</a:t>
            </a:r>
          </a:p>
        </p:txBody>
      </p:sp>
      <p:sp>
        <p:nvSpPr>
          <p:cNvPr id="31749" name="Rectangle 102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600200"/>
            <a:ext cx="87630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FFCC00"/>
                </a:solidFill>
              </a:rPr>
              <a:t>Corporations </a:t>
            </a:r>
            <a:r>
              <a:rPr lang="en-US" sz="2400" b="1" dirty="0">
                <a:solidFill>
                  <a:srgbClr val="FFCC00"/>
                </a:solidFill>
              </a:rPr>
              <a:t>are run by</a:t>
            </a:r>
            <a:r>
              <a:rPr lang="en-US" sz="2400" dirty="0">
                <a:solidFill>
                  <a:srgbClr val="FFCC00"/>
                </a:solidFill>
              </a:rPr>
              <a:t> a </a:t>
            </a:r>
            <a:r>
              <a:rPr lang="en-US" sz="2400" b="1" i="1" u="sng" dirty="0">
                <a:solidFill>
                  <a:srgbClr val="FFCC00"/>
                </a:solidFill>
              </a:rPr>
              <a:t>Board of Directors</a:t>
            </a:r>
          </a:p>
          <a:p>
            <a:pPr>
              <a:lnSpc>
                <a:spcPct val="80000"/>
              </a:lnSpc>
            </a:pPr>
            <a:endParaRPr lang="en-US" sz="2400" dirty="0" smtClean="0">
              <a:solidFill>
                <a:srgbClr val="FFCC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FFCC00"/>
                </a:solidFill>
              </a:rPr>
              <a:t>The </a:t>
            </a:r>
            <a:r>
              <a:rPr lang="en-US" sz="2400" b="1" dirty="0">
                <a:solidFill>
                  <a:srgbClr val="FFCC00"/>
                </a:solidFill>
              </a:rPr>
              <a:t>board is usually led</a:t>
            </a:r>
            <a:r>
              <a:rPr lang="en-US" sz="2400" dirty="0">
                <a:solidFill>
                  <a:srgbClr val="FFCC00"/>
                </a:solidFill>
              </a:rPr>
              <a:t> by a Chief Executive Officer </a:t>
            </a:r>
            <a:r>
              <a:rPr lang="en-US" sz="2400" b="1" i="1" u="sng" dirty="0">
                <a:solidFill>
                  <a:srgbClr val="FFCC00"/>
                </a:solidFill>
              </a:rPr>
              <a:t>(C.E.O.)</a:t>
            </a:r>
          </a:p>
          <a:p>
            <a:pPr>
              <a:lnSpc>
                <a:spcPct val="80000"/>
              </a:lnSpc>
            </a:pPr>
            <a:endParaRPr lang="en-US" sz="2400" dirty="0" smtClean="0">
              <a:solidFill>
                <a:srgbClr val="FFCC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FFCC00"/>
                </a:solidFill>
              </a:rPr>
              <a:t>The </a:t>
            </a:r>
            <a:r>
              <a:rPr lang="en-US" sz="2400" dirty="0">
                <a:solidFill>
                  <a:srgbClr val="FFCC00"/>
                </a:solidFill>
              </a:rPr>
              <a:t>board and C.E.O. are </a:t>
            </a:r>
            <a:r>
              <a:rPr lang="en-US" sz="2400" b="1" dirty="0">
                <a:solidFill>
                  <a:srgbClr val="FFCC00"/>
                </a:solidFill>
              </a:rPr>
              <a:t>elected by</a:t>
            </a:r>
            <a:r>
              <a:rPr lang="en-US" sz="2400" dirty="0">
                <a:solidFill>
                  <a:srgbClr val="FFCC00"/>
                </a:solidFill>
              </a:rPr>
              <a:t> the corporation’s </a:t>
            </a:r>
            <a:r>
              <a:rPr lang="en-US" sz="2400" b="1" dirty="0">
                <a:solidFill>
                  <a:srgbClr val="FFCC00"/>
                </a:solidFill>
              </a:rPr>
              <a:t>stockholders</a:t>
            </a:r>
          </a:p>
          <a:p>
            <a:pPr>
              <a:lnSpc>
                <a:spcPct val="80000"/>
              </a:lnSpc>
            </a:pPr>
            <a:endParaRPr lang="en-US" sz="2400" dirty="0" smtClean="0">
              <a:solidFill>
                <a:srgbClr val="FFCC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FFCC00"/>
                </a:solidFill>
              </a:rPr>
              <a:t>Stockholders </a:t>
            </a:r>
            <a:r>
              <a:rPr lang="en-US" sz="2400" dirty="0">
                <a:solidFill>
                  <a:srgbClr val="FFCC00"/>
                </a:solidFill>
              </a:rPr>
              <a:t>get 1 vote for each share they own.  The election takes place at the yearly shareholders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9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C00"/>
                </a:solidFill>
              </a:rPr>
              <a:t>Corporate Advantages</a:t>
            </a:r>
          </a:p>
        </p:txBody>
      </p:sp>
      <p:sp>
        <p:nvSpPr>
          <p:cNvPr id="28680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600200"/>
            <a:ext cx="8763000" cy="4525963"/>
          </a:xfrm>
        </p:spPr>
        <p:txBody>
          <a:bodyPr/>
          <a:lstStyle/>
          <a:p>
            <a:r>
              <a:rPr lang="en-US" sz="2100" dirty="0">
                <a:solidFill>
                  <a:srgbClr val="FFCC00"/>
                </a:solidFill>
              </a:rPr>
              <a:t>Much </a:t>
            </a:r>
            <a:r>
              <a:rPr lang="en-US" sz="2100" b="1" u="sng" dirty="0">
                <a:solidFill>
                  <a:srgbClr val="FFCC00"/>
                </a:solidFill>
              </a:rPr>
              <a:t>more capital</a:t>
            </a:r>
            <a:r>
              <a:rPr lang="en-US" sz="2100" dirty="0">
                <a:solidFill>
                  <a:srgbClr val="FFCC00"/>
                </a:solidFill>
              </a:rPr>
              <a:t> (money) is available for the business to operate</a:t>
            </a:r>
          </a:p>
          <a:p>
            <a:endParaRPr lang="en-US" sz="2100" b="1" u="sng" dirty="0" smtClean="0">
              <a:solidFill>
                <a:srgbClr val="FFCC00"/>
              </a:solidFill>
            </a:endParaRPr>
          </a:p>
          <a:p>
            <a:r>
              <a:rPr lang="en-US" sz="2100" b="1" u="sng" dirty="0" smtClean="0">
                <a:solidFill>
                  <a:srgbClr val="FFCC00"/>
                </a:solidFill>
              </a:rPr>
              <a:t>Profits</a:t>
            </a:r>
            <a:r>
              <a:rPr lang="en-US" sz="2100" b="1" dirty="0" smtClean="0">
                <a:solidFill>
                  <a:srgbClr val="FFCC00"/>
                </a:solidFill>
              </a:rPr>
              <a:t> </a:t>
            </a:r>
            <a:r>
              <a:rPr lang="en-US" sz="2100" b="1" dirty="0">
                <a:solidFill>
                  <a:srgbClr val="FFCC00"/>
                </a:solidFill>
              </a:rPr>
              <a:t>can be </a:t>
            </a:r>
            <a:r>
              <a:rPr lang="en-US" sz="2100" b="1" u="sng" dirty="0">
                <a:solidFill>
                  <a:srgbClr val="FFCC00"/>
                </a:solidFill>
              </a:rPr>
              <a:t>very large</a:t>
            </a:r>
          </a:p>
          <a:p>
            <a:endParaRPr lang="en-US" sz="2100" dirty="0" smtClean="0">
              <a:solidFill>
                <a:srgbClr val="FFCC00"/>
              </a:solidFill>
            </a:endParaRPr>
          </a:p>
          <a:p>
            <a:r>
              <a:rPr lang="en-US" sz="2100" dirty="0" smtClean="0">
                <a:solidFill>
                  <a:srgbClr val="FFCC00"/>
                </a:solidFill>
              </a:rPr>
              <a:t>Owners </a:t>
            </a:r>
            <a:r>
              <a:rPr lang="en-US" sz="2100" dirty="0">
                <a:solidFill>
                  <a:srgbClr val="FFCC00"/>
                </a:solidFill>
              </a:rPr>
              <a:t>have </a:t>
            </a:r>
            <a:r>
              <a:rPr lang="en-US" sz="2100" b="1" u="sng" dirty="0">
                <a:solidFill>
                  <a:srgbClr val="FFCC00"/>
                </a:solidFill>
              </a:rPr>
              <a:t>limited liability</a:t>
            </a:r>
            <a:r>
              <a:rPr lang="en-US" sz="2100" dirty="0">
                <a:solidFill>
                  <a:srgbClr val="FFCC00"/>
                </a:solidFill>
              </a:rPr>
              <a:t>, they </a:t>
            </a:r>
            <a:r>
              <a:rPr lang="en-US" sz="2100" b="1" dirty="0">
                <a:solidFill>
                  <a:srgbClr val="FFCC00"/>
                </a:solidFill>
              </a:rPr>
              <a:t>can only lose what they put into the business</a:t>
            </a:r>
          </a:p>
          <a:p>
            <a:endParaRPr lang="en-US" sz="2100" b="1" dirty="0" smtClean="0">
              <a:solidFill>
                <a:srgbClr val="FFCC00"/>
              </a:solidFill>
            </a:endParaRPr>
          </a:p>
          <a:p>
            <a:r>
              <a:rPr lang="en-US" sz="2100" b="1" dirty="0" smtClean="0">
                <a:solidFill>
                  <a:srgbClr val="FFCC00"/>
                </a:solidFill>
              </a:rPr>
              <a:t>Can </a:t>
            </a:r>
            <a:r>
              <a:rPr lang="en-US" sz="2100" b="1" u="sng" dirty="0">
                <a:solidFill>
                  <a:srgbClr val="FFCC00"/>
                </a:solidFill>
              </a:rPr>
              <a:t>easily survive</a:t>
            </a:r>
            <a:r>
              <a:rPr lang="en-US" sz="2100" b="1" dirty="0">
                <a:solidFill>
                  <a:srgbClr val="FFCC00"/>
                </a:solidFill>
              </a:rPr>
              <a:t> any owner or founder</a:t>
            </a:r>
          </a:p>
          <a:p>
            <a:endParaRPr lang="en-US" sz="2100" dirty="0"/>
          </a:p>
          <a:p>
            <a:endParaRPr lang="en-US" sz="2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C00"/>
                </a:solidFill>
              </a:rPr>
              <a:t>Corporate Disadvantages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600200"/>
            <a:ext cx="8610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200" b="1" u="sng" dirty="0">
                <a:solidFill>
                  <a:srgbClr val="FFCC00"/>
                </a:solidFill>
              </a:rPr>
              <a:t>Double taxation</a:t>
            </a:r>
            <a:r>
              <a:rPr lang="en-US" sz="2200" dirty="0">
                <a:solidFill>
                  <a:srgbClr val="FFCC00"/>
                </a:solidFill>
              </a:rPr>
              <a:t> of profits; the corporation and each of its owners must pay income taxes on the profits</a:t>
            </a:r>
          </a:p>
          <a:p>
            <a:pPr>
              <a:lnSpc>
                <a:spcPct val="90000"/>
              </a:lnSpc>
            </a:pPr>
            <a:endParaRPr lang="en-US" sz="2200" dirty="0" smtClean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200" dirty="0" smtClean="0">
                <a:solidFill>
                  <a:srgbClr val="FFCC00"/>
                </a:solidFill>
              </a:rPr>
              <a:t>There </a:t>
            </a:r>
            <a:r>
              <a:rPr lang="en-US" sz="2200" dirty="0">
                <a:solidFill>
                  <a:srgbClr val="FFCC00"/>
                </a:solidFill>
              </a:rPr>
              <a:t>is </a:t>
            </a:r>
            <a:r>
              <a:rPr lang="en-US" sz="2200" b="1" u="sng" dirty="0">
                <a:solidFill>
                  <a:srgbClr val="FFCC00"/>
                </a:solidFill>
              </a:rPr>
              <a:t>limited control</a:t>
            </a:r>
            <a:r>
              <a:rPr lang="en-US" sz="2200" dirty="0">
                <a:solidFill>
                  <a:srgbClr val="FFCC00"/>
                </a:solidFill>
              </a:rPr>
              <a:t> for each owner</a:t>
            </a:r>
          </a:p>
          <a:p>
            <a:pPr>
              <a:lnSpc>
                <a:spcPct val="90000"/>
              </a:lnSpc>
            </a:pPr>
            <a:endParaRPr lang="en-US" sz="2200" b="1" dirty="0" smtClean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200" b="1" dirty="0" smtClean="0">
                <a:solidFill>
                  <a:srgbClr val="FFCC00"/>
                </a:solidFill>
              </a:rPr>
              <a:t>Profits </a:t>
            </a:r>
            <a:r>
              <a:rPr lang="en-US" sz="2200" b="1" dirty="0">
                <a:solidFill>
                  <a:srgbClr val="FFCC00"/>
                </a:solidFill>
              </a:rPr>
              <a:t>must be shared</a:t>
            </a:r>
            <a:r>
              <a:rPr lang="en-US" sz="2200" dirty="0">
                <a:solidFill>
                  <a:srgbClr val="FFCC00"/>
                </a:solidFill>
              </a:rPr>
              <a:t> with all stockholders</a:t>
            </a:r>
          </a:p>
          <a:p>
            <a:pPr>
              <a:lnSpc>
                <a:spcPct val="90000"/>
              </a:lnSpc>
            </a:pPr>
            <a:endParaRPr lang="en-US" sz="2200" b="1" dirty="0" smtClean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200" b="1" dirty="0" smtClean="0">
                <a:solidFill>
                  <a:srgbClr val="FFCC00"/>
                </a:solidFill>
              </a:rPr>
              <a:t>Can </a:t>
            </a:r>
            <a:r>
              <a:rPr lang="en-US" sz="2200" b="1" dirty="0">
                <a:solidFill>
                  <a:srgbClr val="FFCC00"/>
                </a:solidFill>
              </a:rPr>
              <a:t>grow too powerful</a:t>
            </a:r>
            <a:r>
              <a:rPr lang="en-US" sz="2200" dirty="0">
                <a:solidFill>
                  <a:srgbClr val="FFCC00"/>
                </a:solidFill>
              </a:rPr>
              <a:t> and act against the good of the people</a:t>
            </a:r>
          </a:p>
          <a:p>
            <a:pPr>
              <a:lnSpc>
                <a:spcPct val="90000"/>
              </a:lnSpc>
            </a:pPr>
            <a:endParaRPr lang="en-US" sz="2200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C00"/>
                </a:solidFill>
              </a:rPr>
              <a:t>Corporate Combinations</a:t>
            </a:r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200" y="1600200"/>
            <a:ext cx="8763000" cy="4724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 dirty="0">
                <a:solidFill>
                  <a:srgbClr val="FFCC00"/>
                </a:solidFill>
              </a:rPr>
              <a:t>One way that corporations grow is through mergers</a:t>
            </a:r>
          </a:p>
          <a:p>
            <a:pPr>
              <a:lnSpc>
                <a:spcPct val="80000"/>
              </a:lnSpc>
            </a:pPr>
            <a:endParaRPr lang="en-US" sz="2200" dirty="0" smtClean="0">
              <a:solidFill>
                <a:srgbClr val="FFCC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FFCC00"/>
                </a:solidFill>
              </a:rPr>
              <a:t>In </a:t>
            </a:r>
            <a:r>
              <a:rPr lang="en-US" sz="2200" dirty="0">
                <a:solidFill>
                  <a:srgbClr val="FFCC00"/>
                </a:solidFill>
              </a:rPr>
              <a:t>a </a:t>
            </a:r>
            <a:r>
              <a:rPr lang="en-US" sz="2200" b="1" u="sng" dirty="0">
                <a:solidFill>
                  <a:srgbClr val="FFCC00"/>
                </a:solidFill>
              </a:rPr>
              <a:t>merger</a:t>
            </a:r>
            <a:r>
              <a:rPr lang="en-US" sz="2200" i="1" dirty="0">
                <a:solidFill>
                  <a:srgbClr val="FFCC00"/>
                </a:solidFill>
              </a:rPr>
              <a:t> </a:t>
            </a:r>
            <a:r>
              <a:rPr lang="en-US" sz="2200" dirty="0">
                <a:solidFill>
                  <a:srgbClr val="FFCC00"/>
                </a:solidFill>
              </a:rPr>
              <a:t>two or more corporations join together and form a larger company in order to maximize profits</a:t>
            </a:r>
          </a:p>
          <a:p>
            <a:pPr>
              <a:lnSpc>
                <a:spcPct val="80000"/>
              </a:lnSpc>
            </a:pPr>
            <a:endParaRPr lang="en-US" sz="2200" dirty="0" smtClean="0">
              <a:solidFill>
                <a:srgbClr val="FFCC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FFCC00"/>
                </a:solidFill>
              </a:rPr>
              <a:t>This </a:t>
            </a:r>
            <a:r>
              <a:rPr lang="en-US" sz="2200" dirty="0">
                <a:solidFill>
                  <a:srgbClr val="FFCC00"/>
                </a:solidFill>
              </a:rPr>
              <a:t>is allowed, as long as it does not give the corporation an unfair advantage</a:t>
            </a:r>
          </a:p>
          <a:p>
            <a:pPr>
              <a:lnSpc>
                <a:spcPct val="80000"/>
              </a:lnSpc>
            </a:pPr>
            <a:endParaRPr lang="en-US" sz="2200" dirty="0" smtClean="0">
              <a:solidFill>
                <a:srgbClr val="FFCC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FFCC00"/>
                </a:solidFill>
              </a:rPr>
              <a:t>Large </a:t>
            </a:r>
            <a:r>
              <a:rPr lang="en-US" sz="2200" dirty="0">
                <a:solidFill>
                  <a:srgbClr val="FFCC00"/>
                </a:solidFill>
              </a:rPr>
              <a:t>mergers must be approved by the government to become official</a:t>
            </a:r>
          </a:p>
          <a:p>
            <a:pPr>
              <a:lnSpc>
                <a:spcPct val="80000"/>
              </a:lnSpc>
            </a:pPr>
            <a:endParaRPr lang="en-US" sz="2200" dirty="0" smtClean="0">
              <a:solidFill>
                <a:srgbClr val="FFCC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FFCC00"/>
                </a:solidFill>
              </a:rPr>
              <a:t>Mergers </a:t>
            </a:r>
            <a:r>
              <a:rPr lang="en-US" sz="2200" dirty="0">
                <a:solidFill>
                  <a:srgbClr val="FFCC00"/>
                </a:solidFill>
              </a:rPr>
              <a:t>can offer consumers greater convenience, but sometimes they can hurt consumers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C00"/>
                </a:solidFill>
              </a:rPr>
              <a:t>Monopolies</a:t>
            </a:r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600200"/>
            <a:ext cx="8763000" cy="4800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100" dirty="0">
                <a:solidFill>
                  <a:srgbClr val="FFCC00"/>
                </a:solidFill>
              </a:rPr>
              <a:t>If a corporation gains unfair advantage over competition, consumers suffer</a:t>
            </a:r>
          </a:p>
          <a:p>
            <a:pPr>
              <a:lnSpc>
                <a:spcPct val="90000"/>
              </a:lnSpc>
            </a:pPr>
            <a:endParaRPr lang="en-US" sz="2100" dirty="0" smtClean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100" dirty="0" smtClean="0">
                <a:solidFill>
                  <a:srgbClr val="FFCC00"/>
                </a:solidFill>
              </a:rPr>
              <a:t>Free </a:t>
            </a:r>
            <a:r>
              <a:rPr lang="en-US" sz="2100" dirty="0">
                <a:solidFill>
                  <a:srgbClr val="FFCC00"/>
                </a:solidFill>
              </a:rPr>
              <a:t>Enterprise cannot function well without competition</a:t>
            </a:r>
          </a:p>
          <a:p>
            <a:pPr>
              <a:lnSpc>
                <a:spcPct val="90000"/>
              </a:lnSpc>
            </a:pPr>
            <a:endParaRPr lang="en-US" sz="2100" dirty="0" smtClean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100" dirty="0" smtClean="0">
                <a:solidFill>
                  <a:srgbClr val="FFCC00"/>
                </a:solidFill>
              </a:rPr>
              <a:t>Competition </a:t>
            </a:r>
            <a:r>
              <a:rPr lang="en-US" sz="2100" dirty="0">
                <a:solidFill>
                  <a:srgbClr val="FFCC00"/>
                </a:solidFill>
              </a:rPr>
              <a:t>ensures high quality goods at fair prices</a:t>
            </a:r>
          </a:p>
          <a:p>
            <a:pPr>
              <a:lnSpc>
                <a:spcPct val="90000"/>
              </a:lnSpc>
            </a:pPr>
            <a:endParaRPr lang="en-US" sz="2100" dirty="0" smtClean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100" dirty="0" smtClean="0">
                <a:solidFill>
                  <a:srgbClr val="FFCC00"/>
                </a:solidFill>
              </a:rPr>
              <a:t>A </a:t>
            </a:r>
            <a:r>
              <a:rPr lang="en-US" sz="2100" b="1" u="sng" dirty="0">
                <a:solidFill>
                  <a:srgbClr val="FFCC00"/>
                </a:solidFill>
              </a:rPr>
              <a:t>Monopoly</a:t>
            </a:r>
            <a:r>
              <a:rPr lang="en-US" sz="2100" dirty="0">
                <a:solidFill>
                  <a:srgbClr val="FFCC00"/>
                </a:solidFill>
              </a:rPr>
              <a:t> is when </a:t>
            </a:r>
            <a:r>
              <a:rPr lang="en-US" sz="2100" b="1" dirty="0">
                <a:solidFill>
                  <a:srgbClr val="FFCC00"/>
                </a:solidFill>
              </a:rPr>
              <a:t>a company controls all or most of an industry, limiting </a:t>
            </a:r>
            <a:r>
              <a:rPr lang="en-US" sz="2100" dirty="0">
                <a:solidFill>
                  <a:srgbClr val="FFCC00"/>
                </a:solidFill>
              </a:rPr>
              <a:t>competition</a:t>
            </a:r>
          </a:p>
          <a:p>
            <a:pPr>
              <a:lnSpc>
                <a:spcPct val="90000"/>
              </a:lnSpc>
            </a:pPr>
            <a:endParaRPr lang="en-US" sz="2100" dirty="0" smtClean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100" dirty="0" smtClean="0">
                <a:solidFill>
                  <a:srgbClr val="FFCC00"/>
                </a:solidFill>
              </a:rPr>
              <a:t>This </a:t>
            </a:r>
            <a:r>
              <a:rPr lang="en-US" sz="2100" dirty="0">
                <a:solidFill>
                  <a:srgbClr val="FFCC00"/>
                </a:solidFill>
              </a:rPr>
              <a:t>was never a serious problem before the mid 1800s.  Why do you think this was so?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C00"/>
                </a:solidFill>
              </a:rPr>
              <a:t>Monopoly Regulation</a:t>
            </a:r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600200"/>
            <a:ext cx="8686800" cy="4800600"/>
          </a:xfrm>
        </p:spPr>
        <p:txBody>
          <a:bodyPr>
            <a:normAutofit/>
          </a:bodyPr>
          <a:lstStyle/>
          <a:p>
            <a:r>
              <a:rPr lang="en-US" sz="2200" dirty="0">
                <a:solidFill>
                  <a:srgbClr val="FFCC00"/>
                </a:solidFill>
              </a:rPr>
              <a:t>Most monopolies have been illegal since 1890</a:t>
            </a:r>
          </a:p>
          <a:p>
            <a:endParaRPr lang="en-US" sz="2200" dirty="0" smtClean="0">
              <a:solidFill>
                <a:srgbClr val="FFCC00"/>
              </a:solidFill>
            </a:endParaRPr>
          </a:p>
          <a:p>
            <a:r>
              <a:rPr lang="en-US" sz="2200" dirty="0" smtClean="0">
                <a:solidFill>
                  <a:srgbClr val="FFCC00"/>
                </a:solidFill>
              </a:rPr>
              <a:t>The </a:t>
            </a:r>
            <a:r>
              <a:rPr lang="en-US" sz="2200" b="1" i="1" u="sng" dirty="0">
                <a:solidFill>
                  <a:srgbClr val="FFCC00"/>
                </a:solidFill>
              </a:rPr>
              <a:t>Sherman Anti-Trust Act</a:t>
            </a:r>
            <a:r>
              <a:rPr lang="en-US" sz="2200" dirty="0">
                <a:solidFill>
                  <a:srgbClr val="FFCC00"/>
                </a:solidFill>
              </a:rPr>
              <a:t> </a:t>
            </a:r>
            <a:r>
              <a:rPr lang="en-US" sz="2200" b="1" dirty="0">
                <a:solidFill>
                  <a:srgbClr val="FFCC00"/>
                </a:solidFill>
              </a:rPr>
              <a:t>first limited the power of companies to form monopolies</a:t>
            </a:r>
          </a:p>
          <a:p>
            <a:endParaRPr lang="en-US" sz="2200" dirty="0" smtClean="0">
              <a:solidFill>
                <a:srgbClr val="FFCC00"/>
              </a:solidFill>
            </a:endParaRPr>
          </a:p>
          <a:p>
            <a:r>
              <a:rPr lang="en-US" sz="2200" dirty="0" smtClean="0">
                <a:solidFill>
                  <a:srgbClr val="FFCC00"/>
                </a:solidFill>
              </a:rPr>
              <a:t>The </a:t>
            </a:r>
            <a:r>
              <a:rPr lang="en-US" sz="2200" i="1" dirty="0">
                <a:solidFill>
                  <a:srgbClr val="FFCC00"/>
                </a:solidFill>
              </a:rPr>
              <a:t>Clayton Anti-Trust Act</a:t>
            </a:r>
            <a:r>
              <a:rPr lang="en-US" sz="2200" dirty="0">
                <a:solidFill>
                  <a:srgbClr val="FFCC00"/>
                </a:solidFill>
              </a:rPr>
              <a:t>, passed in 1914, made this more enforceable</a:t>
            </a:r>
          </a:p>
          <a:p>
            <a:endParaRPr lang="en-US" sz="2200" dirty="0" smtClean="0">
              <a:solidFill>
                <a:srgbClr val="FFCC00"/>
              </a:solidFill>
            </a:endParaRPr>
          </a:p>
          <a:p>
            <a:r>
              <a:rPr lang="en-US" sz="2200" dirty="0" smtClean="0">
                <a:solidFill>
                  <a:srgbClr val="FFCC00"/>
                </a:solidFill>
              </a:rPr>
              <a:t>When </a:t>
            </a:r>
            <a:r>
              <a:rPr lang="en-US" sz="2200" dirty="0">
                <a:solidFill>
                  <a:srgbClr val="FFCC00"/>
                </a:solidFill>
              </a:rPr>
              <a:t>monopolies have control of an industry, consumers get lower-quality goods and services and pay more for them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C00"/>
                </a:solidFill>
              </a:rPr>
              <a:t>Standard Oil</a:t>
            </a: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200" y="1600200"/>
            <a:ext cx="88392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FFCC00"/>
                </a:solidFill>
              </a:rPr>
              <a:t>John D. Rockefeller’s Standard Oil was one of the first powerful monopolies</a:t>
            </a:r>
          </a:p>
          <a:p>
            <a:pPr>
              <a:lnSpc>
                <a:spcPct val="80000"/>
              </a:lnSpc>
            </a:pPr>
            <a:endParaRPr lang="en-US" sz="2400" dirty="0" smtClean="0">
              <a:solidFill>
                <a:srgbClr val="FFCC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FFCC00"/>
                </a:solidFill>
              </a:rPr>
              <a:t>They </a:t>
            </a:r>
            <a:r>
              <a:rPr lang="en-US" sz="2400" dirty="0">
                <a:solidFill>
                  <a:srgbClr val="FFCC00"/>
                </a:solidFill>
              </a:rPr>
              <a:t>controlled all parts of the oil business: drilling, refining and sales</a:t>
            </a:r>
          </a:p>
          <a:p>
            <a:pPr>
              <a:lnSpc>
                <a:spcPct val="80000"/>
              </a:lnSpc>
            </a:pPr>
            <a:endParaRPr lang="en-US" sz="2400" dirty="0" smtClean="0">
              <a:solidFill>
                <a:srgbClr val="FFCC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FFCC00"/>
                </a:solidFill>
              </a:rPr>
              <a:t>They </a:t>
            </a:r>
            <a:r>
              <a:rPr lang="en-US" sz="2400" dirty="0">
                <a:solidFill>
                  <a:srgbClr val="FFCC00"/>
                </a:solidFill>
              </a:rPr>
              <a:t>were prosecuted under the Sherman and Clayton Acts </a:t>
            </a:r>
          </a:p>
          <a:p>
            <a:pPr>
              <a:lnSpc>
                <a:spcPct val="80000"/>
              </a:lnSpc>
            </a:pPr>
            <a:endParaRPr lang="en-US" sz="2400" dirty="0" smtClean="0">
              <a:solidFill>
                <a:srgbClr val="FFCC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FFCC00"/>
                </a:solidFill>
              </a:rPr>
              <a:t>It </a:t>
            </a:r>
            <a:r>
              <a:rPr lang="en-US" sz="2400" dirty="0">
                <a:solidFill>
                  <a:srgbClr val="FFCC00"/>
                </a:solidFill>
              </a:rPr>
              <a:t>was divided into several separate companies that would have to compete with each other</a:t>
            </a:r>
          </a:p>
          <a:p>
            <a:pPr>
              <a:lnSpc>
                <a:spcPct val="80000"/>
              </a:lnSpc>
            </a:pPr>
            <a:endParaRPr lang="en-US" sz="2400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067800" cy="1143000"/>
          </a:xfrm>
        </p:spPr>
        <p:txBody>
          <a:bodyPr/>
          <a:lstStyle/>
          <a:p>
            <a:r>
              <a:rPr lang="en-US" sz="4000" dirty="0">
                <a:solidFill>
                  <a:srgbClr val="FFCC00"/>
                </a:solidFill>
              </a:rPr>
              <a:t>The Business of business is business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600200"/>
            <a:ext cx="8839200" cy="452596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FFCC00"/>
                </a:solidFill>
              </a:rPr>
              <a:t>A Market or Mixed-Market Economy is based on </a:t>
            </a:r>
            <a:r>
              <a:rPr lang="en-US" sz="2400" dirty="0" smtClean="0">
                <a:solidFill>
                  <a:srgbClr val="FFCC00"/>
                </a:solidFill>
              </a:rPr>
              <a:t>business</a:t>
            </a:r>
          </a:p>
          <a:p>
            <a:endParaRPr lang="en-US" sz="2400" dirty="0">
              <a:solidFill>
                <a:srgbClr val="FFCC00"/>
              </a:solidFill>
            </a:endParaRPr>
          </a:p>
          <a:p>
            <a:r>
              <a:rPr lang="en-US" sz="2400" dirty="0">
                <a:solidFill>
                  <a:srgbClr val="FFCC00"/>
                </a:solidFill>
              </a:rPr>
              <a:t>Business is private enterprise designed to create wealth for its owners </a:t>
            </a:r>
          </a:p>
          <a:p>
            <a:endParaRPr lang="en-US" sz="2400" dirty="0" smtClean="0">
              <a:solidFill>
                <a:srgbClr val="FFCC00"/>
              </a:solidFill>
            </a:endParaRPr>
          </a:p>
          <a:p>
            <a:r>
              <a:rPr lang="en-US" sz="2400" dirty="0" smtClean="0">
                <a:solidFill>
                  <a:srgbClr val="FFCC00"/>
                </a:solidFill>
              </a:rPr>
              <a:t>In </a:t>
            </a:r>
            <a:r>
              <a:rPr lang="en-US" sz="2400" dirty="0">
                <a:solidFill>
                  <a:srgbClr val="FFCC00"/>
                </a:solidFill>
              </a:rPr>
              <a:t>a mixed-market economy this is done with regulation from government to protect the public from the power created by this wealth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C00"/>
                </a:solidFill>
              </a:rPr>
              <a:t>Microsoft</a:t>
            </a: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399" y="1600200"/>
            <a:ext cx="8819561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FFCC00"/>
                </a:solidFill>
              </a:rPr>
              <a:t>Microsoft has also been found guilty of violating anti-monopoly laws in both the U.S. and Europe</a:t>
            </a: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FFCC00"/>
                </a:solidFill>
              </a:rPr>
              <a:t>They </a:t>
            </a:r>
            <a:r>
              <a:rPr lang="en-US" sz="2400" dirty="0">
                <a:solidFill>
                  <a:srgbClr val="FFCC00"/>
                </a:solidFill>
              </a:rPr>
              <a:t>were going to be broken up, but the Bush administration decided not to do that</a:t>
            </a: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FFCC00"/>
                </a:solidFill>
              </a:rPr>
              <a:t>They </a:t>
            </a:r>
            <a:r>
              <a:rPr lang="en-US" sz="2400" dirty="0">
                <a:solidFill>
                  <a:srgbClr val="FFCC00"/>
                </a:solidFill>
              </a:rPr>
              <a:t>are now subject to more strict government regulation of their business practices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en-US">
                <a:solidFill>
                  <a:srgbClr val="FFCC00"/>
                </a:solidFill>
              </a:rPr>
              <a:t>Which is best?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600200"/>
            <a:ext cx="86868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FFCC00"/>
                </a:solidFill>
              </a:rPr>
              <a:t>If you were going to start a business, would it be a sole proprietorship, a partnership or a corporation?</a:t>
            </a:r>
          </a:p>
          <a:p>
            <a:pPr>
              <a:lnSpc>
                <a:spcPct val="90000"/>
              </a:lnSpc>
            </a:pPr>
            <a:endParaRPr lang="en-US" sz="2800" dirty="0" smtClean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rgbClr val="FFCC00"/>
                </a:solidFill>
              </a:rPr>
              <a:t>Why</a:t>
            </a:r>
            <a:r>
              <a:rPr lang="en-US" sz="2800" dirty="0">
                <a:solidFill>
                  <a:srgbClr val="FFCC00"/>
                </a:solidFill>
              </a:rPr>
              <a:t>?</a:t>
            </a:r>
          </a:p>
          <a:p>
            <a:pPr>
              <a:lnSpc>
                <a:spcPct val="90000"/>
              </a:lnSpc>
            </a:pPr>
            <a:endParaRPr lang="en-US" sz="2800" dirty="0" smtClean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rgbClr val="FFCC00"/>
                </a:solidFill>
              </a:rPr>
              <a:t>What </a:t>
            </a:r>
            <a:r>
              <a:rPr lang="en-US" sz="2800" dirty="0">
                <a:solidFill>
                  <a:srgbClr val="FFCC00"/>
                </a:solidFill>
              </a:rPr>
              <a:t>must someone do to be successful as an entrepreneur?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C00"/>
                </a:solidFill>
              </a:rPr>
              <a:t>Free Enterprise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524000"/>
            <a:ext cx="8839200" cy="4800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FFCC00"/>
                </a:solidFill>
              </a:rPr>
              <a:t>In the </a:t>
            </a:r>
            <a:r>
              <a:rPr lang="en-US" sz="2400" i="1" dirty="0">
                <a:solidFill>
                  <a:srgbClr val="FFCC00"/>
                </a:solidFill>
              </a:rPr>
              <a:t>free enterprise </a:t>
            </a:r>
            <a:r>
              <a:rPr lang="en-US" sz="2400" dirty="0">
                <a:solidFill>
                  <a:srgbClr val="FFCC00"/>
                </a:solidFill>
              </a:rPr>
              <a:t>system, anyone is free to start their own businesses</a:t>
            </a:r>
          </a:p>
          <a:p>
            <a:pPr>
              <a:lnSpc>
                <a:spcPct val="80000"/>
              </a:lnSpc>
            </a:pPr>
            <a:endParaRPr lang="en-US" sz="2400" dirty="0" smtClean="0">
              <a:solidFill>
                <a:srgbClr val="FFCC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FFCC00"/>
                </a:solidFill>
              </a:rPr>
              <a:t>An </a:t>
            </a:r>
            <a:r>
              <a:rPr lang="en-US" sz="2400" b="1" u="sng" dirty="0">
                <a:solidFill>
                  <a:srgbClr val="FFC000"/>
                </a:solidFill>
                <a:effectLst/>
              </a:rPr>
              <a:t>Entrepreneur</a:t>
            </a:r>
            <a:r>
              <a:rPr lang="en-US" sz="2400" dirty="0">
                <a:solidFill>
                  <a:srgbClr val="FFCC00"/>
                </a:solidFill>
              </a:rPr>
              <a:t> is a </a:t>
            </a:r>
            <a:r>
              <a:rPr lang="en-US" sz="2400" b="1" dirty="0">
                <a:solidFill>
                  <a:srgbClr val="FFCC00"/>
                </a:solidFill>
              </a:rPr>
              <a:t>person who starts a business</a:t>
            </a:r>
          </a:p>
          <a:p>
            <a:pPr>
              <a:lnSpc>
                <a:spcPct val="80000"/>
              </a:lnSpc>
            </a:pPr>
            <a:endParaRPr lang="en-US" sz="2400" dirty="0" smtClean="0">
              <a:solidFill>
                <a:srgbClr val="FFCC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FFCC00"/>
                </a:solidFill>
              </a:rPr>
              <a:t>There </a:t>
            </a:r>
            <a:r>
              <a:rPr lang="en-US" sz="2400" dirty="0">
                <a:solidFill>
                  <a:srgbClr val="FFCC00"/>
                </a:solidFill>
              </a:rPr>
              <a:t>are three types of business ownership, each with certain advantages and disadvantages</a:t>
            </a:r>
          </a:p>
          <a:p>
            <a:pPr>
              <a:lnSpc>
                <a:spcPct val="80000"/>
              </a:lnSpc>
            </a:pPr>
            <a:endParaRPr lang="en-US" sz="2400" dirty="0" smtClean="0">
              <a:solidFill>
                <a:srgbClr val="FFCC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FFCC00"/>
                </a:solidFill>
              </a:rPr>
              <a:t>Entrepreneurs </a:t>
            </a:r>
            <a:r>
              <a:rPr lang="en-US" sz="2400" dirty="0">
                <a:solidFill>
                  <a:srgbClr val="FFCC00"/>
                </a:solidFill>
              </a:rPr>
              <a:t>are taking a big risk, most new businesses fail in the 1</a:t>
            </a:r>
            <a:r>
              <a:rPr lang="en-US" sz="2400" baseline="30000" dirty="0">
                <a:solidFill>
                  <a:srgbClr val="FFCC00"/>
                </a:solidFill>
              </a:rPr>
              <a:t>st</a:t>
            </a:r>
            <a:r>
              <a:rPr lang="en-US" sz="2400" dirty="0">
                <a:solidFill>
                  <a:srgbClr val="FFCC00"/>
                </a:solidFill>
              </a:rPr>
              <a:t> year, but some become great successes</a:t>
            </a:r>
          </a:p>
          <a:p>
            <a:pPr>
              <a:lnSpc>
                <a:spcPct val="80000"/>
              </a:lnSpc>
            </a:pP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C00"/>
                </a:solidFill>
              </a:rPr>
              <a:t>Sole Proprietorship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6242" y="1524000"/>
            <a:ext cx="8612957" cy="4602163"/>
          </a:xfrm>
        </p:spPr>
        <p:txBody>
          <a:bodyPr/>
          <a:lstStyle/>
          <a:p>
            <a:r>
              <a:rPr lang="en-US" sz="2300" dirty="0">
                <a:solidFill>
                  <a:srgbClr val="FFCC00"/>
                </a:solidFill>
              </a:rPr>
              <a:t>A </a:t>
            </a:r>
            <a:r>
              <a:rPr lang="en-US" sz="2300" b="1" i="1" u="sng" dirty="0">
                <a:solidFill>
                  <a:srgbClr val="FFCC00"/>
                </a:solidFill>
              </a:rPr>
              <a:t>sole proprietorship</a:t>
            </a:r>
            <a:r>
              <a:rPr lang="en-US" sz="2300" dirty="0">
                <a:solidFill>
                  <a:srgbClr val="FFCC00"/>
                </a:solidFill>
              </a:rPr>
              <a:t> is a </a:t>
            </a:r>
            <a:r>
              <a:rPr lang="en-US" sz="2300" b="1" dirty="0">
                <a:solidFill>
                  <a:srgbClr val="FFCC00"/>
                </a:solidFill>
              </a:rPr>
              <a:t>business owned by one person</a:t>
            </a:r>
            <a:r>
              <a:rPr lang="en-US" sz="2300" dirty="0">
                <a:solidFill>
                  <a:srgbClr val="FFCC00"/>
                </a:solidFill>
              </a:rPr>
              <a:t> or a married couple</a:t>
            </a:r>
            <a:r>
              <a:rPr lang="en-US" sz="2300" dirty="0" smtClean="0">
                <a:solidFill>
                  <a:srgbClr val="FFCC00"/>
                </a:solidFill>
              </a:rPr>
              <a:t>.</a:t>
            </a:r>
          </a:p>
          <a:p>
            <a:endParaRPr lang="en-US" sz="2300" dirty="0">
              <a:solidFill>
                <a:srgbClr val="FFCC00"/>
              </a:solidFill>
            </a:endParaRPr>
          </a:p>
          <a:p>
            <a:r>
              <a:rPr lang="en-US" sz="2300" dirty="0">
                <a:solidFill>
                  <a:srgbClr val="FFCC00"/>
                </a:solidFill>
              </a:rPr>
              <a:t>Can you think of any sole proprietorships in your neighborhood?</a:t>
            </a:r>
          </a:p>
          <a:p>
            <a:endParaRPr lang="en-US" sz="2300" dirty="0" smtClean="0">
              <a:solidFill>
                <a:srgbClr val="FFCC00"/>
              </a:solidFill>
            </a:endParaRPr>
          </a:p>
          <a:p>
            <a:r>
              <a:rPr lang="en-US" sz="2300" dirty="0" smtClean="0">
                <a:solidFill>
                  <a:srgbClr val="FFCC00"/>
                </a:solidFill>
              </a:rPr>
              <a:t>Almost </a:t>
            </a:r>
            <a:r>
              <a:rPr lang="en-US" sz="2300" dirty="0">
                <a:solidFill>
                  <a:srgbClr val="FFCC00"/>
                </a:solidFill>
              </a:rPr>
              <a:t>¾ of all U.S. businesses are of this type</a:t>
            </a:r>
          </a:p>
          <a:p>
            <a:pPr>
              <a:buFontTx/>
              <a:buNone/>
            </a:pPr>
            <a:endParaRPr lang="en-US" sz="2300" dirty="0">
              <a:solidFill>
                <a:srgbClr val="FFCC00"/>
              </a:solidFill>
            </a:endParaRP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991600" cy="1143000"/>
          </a:xfrm>
        </p:spPr>
        <p:txBody>
          <a:bodyPr/>
          <a:lstStyle/>
          <a:p>
            <a:r>
              <a:rPr lang="en-US" dirty="0">
                <a:solidFill>
                  <a:srgbClr val="FFCC00"/>
                </a:solidFill>
              </a:rPr>
              <a:t>Sole Proprietorship Advantages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1905000"/>
            <a:ext cx="8686800" cy="4525963"/>
          </a:xfrm>
        </p:spPr>
        <p:txBody>
          <a:bodyPr/>
          <a:lstStyle/>
          <a:p>
            <a:r>
              <a:rPr lang="en-US" sz="2800" dirty="0">
                <a:solidFill>
                  <a:srgbClr val="FFCC00"/>
                </a:solidFill>
              </a:rPr>
              <a:t>If the business is a success, </a:t>
            </a:r>
            <a:r>
              <a:rPr lang="en-US" sz="2800" b="1" dirty="0">
                <a:solidFill>
                  <a:srgbClr val="FFCC00"/>
                </a:solidFill>
              </a:rPr>
              <a:t>you </a:t>
            </a:r>
            <a:r>
              <a:rPr lang="en-US" sz="2800" b="1" u="sng" dirty="0">
                <a:solidFill>
                  <a:srgbClr val="FFCC00"/>
                </a:solidFill>
              </a:rPr>
              <a:t>keep all the </a:t>
            </a:r>
            <a:r>
              <a:rPr lang="en-US" sz="2800" b="1" u="sng" dirty="0" smtClean="0">
                <a:solidFill>
                  <a:srgbClr val="FFCC00"/>
                </a:solidFill>
              </a:rPr>
              <a:t>profits</a:t>
            </a:r>
          </a:p>
          <a:p>
            <a:endParaRPr lang="en-US" sz="2800" b="1" u="sng" dirty="0">
              <a:solidFill>
                <a:srgbClr val="FFCC00"/>
              </a:solidFill>
            </a:endParaRPr>
          </a:p>
          <a:p>
            <a:r>
              <a:rPr lang="en-US" sz="2800" b="1" dirty="0">
                <a:solidFill>
                  <a:srgbClr val="FFCC00"/>
                </a:solidFill>
              </a:rPr>
              <a:t>You are </a:t>
            </a:r>
            <a:r>
              <a:rPr lang="en-US" sz="2800" b="1" u="sng" dirty="0">
                <a:solidFill>
                  <a:srgbClr val="FFCC00"/>
                </a:solidFill>
              </a:rPr>
              <a:t>your own boss</a:t>
            </a:r>
            <a:r>
              <a:rPr lang="en-US" sz="2800" dirty="0">
                <a:solidFill>
                  <a:srgbClr val="FFCC00"/>
                </a:solidFill>
              </a:rPr>
              <a:t>, no one can tell you what to do</a:t>
            </a:r>
          </a:p>
          <a:p>
            <a:endParaRPr lang="en-US" sz="2800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sz="4000">
                <a:solidFill>
                  <a:srgbClr val="FFCC00"/>
                </a:solidFill>
              </a:rPr>
              <a:t>Sole Proprietorship Disadvantages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371600"/>
            <a:ext cx="8686800" cy="47545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100" dirty="0">
                <a:solidFill>
                  <a:srgbClr val="FFCC00"/>
                </a:solidFill>
              </a:rPr>
              <a:t>The owner </a:t>
            </a:r>
            <a:r>
              <a:rPr lang="en-US" sz="2100" u="sng" dirty="0">
                <a:solidFill>
                  <a:srgbClr val="FFCC00"/>
                </a:solidFill>
              </a:rPr>
              <a:t>must </a:t>
            </a:r>
            <a:r>
              <a:rPr lang="en-US" sz="2100" b="1" u="sng" dirty="0">
                <a:solidFill>
                  <a:srgbClr val="FFCC00"/>
                </a:solidFill>
              </a:rPr>
              <a:t>come up with</a:t>
            </a:r>
            <a:r>
              <a:rPr lang="en-US" sz="2100" b="1" dirty="0">
                <a:solidFill>
                  <a:srgbClr val="FFCC00"/>
                </a:solidFill>
              </a:rPr>
              <a:t> </a:t>
            </a:r>
            <a:r>
              <a:rPr lang="en-US" sz="2100" b="1" u="sng" dirty="0">
                <a:solidFill>
                  <a:srgbClr val="FFCC00"/>
                </a:solidFill>
              </a:rPr>
              <a:t>all the money</a:t>
            </a:r>
            <a:r>
              <a:rPr lang="en-US" sz="2100" dirty="0">
                <a:solidFill>
                  <a:srgbClr val="FFCC00"/>
                </a:solidFill>
              </a:rPr>
              <a:t> to start the </a:t>
            </a:r>
            <a:r>
              <a:rPr lang="en-US" sz="2100" dirty="0" smtClean="0">
                <a:solidFill>
                  <a:srgbClr val="FFCC00"/>
                </a:solidFill>
              </a:rPr>
              <a:t>business</a:t>
            </a:r>
          </a:p>
          <a:p>
            <a:pPr>
              <a:lnSpc>
                <a:spcPct val="90000"/>
              </a:lnSpc>
            </a:pPr>
            <a:endParaRPr lang="en-US" sz="2100" dirty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100" dirty="0">
                <a:solidFill>
                  <a:srgbClr val="FFCC00"/>
                </a:solidFill>
              </a:rPr>
              <a:t>If the business fails, the owner has </a:t>
            </a:r>
            <a:r>
              <a:rPr lang="en-US" sz="2100" b="1" u="sng" dirty="0">
                <a:solidFill>
                  <a:srgbClr val="FFCC00"/>
                </a:solidFill>
              </a:rPr>
              <a:t>unlimited liability</a:t>
            </a:r>
          </a:p>
          <a:p>
            <a:pPr>
              <a:lnSpc>
                <a:spcPct val="90000"/>
              </a:lnSpc>
            </a:pPr>
            <a:endParaRPr lang="en-US" sz="2100" dirty="0" smtClean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100" dirty="0" smtClean="0">
                <a:solidFill>
                  <a:srgbClr val="FFCC00"/>
                </a:solidFill>
              </a:rPr>
              <a:t>This </a:t>
            </a:r>
            <a:r>
              <a:rPr lang="en-US" sz="2100" dirty="0">
                <a:solidFill>
                  <a:srgbClr val="FFCC00"/>
                </a:solidFill>
              </a:rPr>
              <a:t>means they are personally responsible for all the company’s debts.  Personal property can be seized to pay business debts.</a:t>
            </a:r>
          </a:p>
          <a:p>
            <a:pPr>
              <a:lnSpc>
                <a:spcPct val="90000"/>
              </a:lnSpc>
            </a:pPr>
            <a:endParaRPr lang="en-US" sz="2100" dirty="0" smtClean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100" dirty="0" smtClean="0">
                <a:solidFill>
                  <a:srgbClr val="FFCC00"/>
                </a:solidFill>
              </a:rPr>
              <a:t>Owner </a:t>
            </a:r>
            <a:r>
              <a:rPr lang="en-US" sz="2100" dirty="0">
                <a:solidFill>
                  <a:srgbClr val="FFCC00"/>
                </a:solidFill>
              </a:rPr>
              <a:t>is </a:t>
            </a:r>
            <a:r>
              <a:rPr lang="en-US" sz="2100" b="1" u="sng" dirty="0">
                <a:solidFill>
                  <a:srgbClr val="FFCC00"/>
                </a:solidFill>
              </a:rPr>
              <a:t>responsible for all the work</a:t>
            </a:r>
          </a:p>
          <a:p>
            <a:pPr>
              <a:lnSpc>
                <a:spcPct val="90000"/>
              </a:lnSpc>
            </a:pPr>
            <a:endParaRPr lang="en-US" sz="2100" dirty="0" smtClean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100" dirty="0" smtClean="0">
                <a:solidFill>
                  <a:srgbClr val="FFCC00"/>
                </a:solidFill>
              </a:rPr>
              <a:t>Businesses </a:t>
            </a:r>
            <a:r>
              <a:rPr lang="en-US" sz="2100" b="1" dirty="0">
                <a:solidFill>
                  <a:srgbClr val="FFCC00"/>
                </a:solidFill>
              </a:rPr>
              <a:t>usually </a:t>
            </a:r>
            <a:r>
              <a:rPr lang="en-US" sz="2100" b="1" u="sng" dirty="0">
                <a:solidFill>
                  <a:srgbClr val="FFCC00"/>
                </a:solidFill>
              </a:rPr>
              <a:t>don’t survive their owner</a:t>
            </a:r>
          </a:p>
          <a:p>
            <a:pPr>
              <a:lnSpc>
                <a:spcPct val="90000"/>
              </a:lnSpc>
            </a:pPr>
            <a:endParaRPr lang="en-US" sz="2100" u="sng" dirty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endParaRPr lang="en-US" sz="20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C00"/>
                </a:solidFill>
              </a:rPr>
              <a:t>Partnership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1000" y="1524000"/>
            <a:ext cx="8534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FFCC00"/>
                </a:solidFill>
              </a:rPr>
              <a:t>A Partnership is </a:t>
            </a:r>
            <a:r>
              <a:rPr lang="en-US" sz="2800" b="1" u="sng" dirty="0">
                <a:solidFill>
                  <a:srgbClr val="FFCC00"/>
                </a:solidFill>
              </a:rPr>
              <a:t>owned by at least 2 </a:t>
            </a:r>
            <a:r>
              <a:rPr lang="en-US" sz="2800" b="1" u="sng" dirty="0" smtClean="0">
                <a:solidFill>
                  <a:srgbClr val="FFCC00"/>
                </a:solidFill>
              </a:rPr>
              <a:t>owners</a:t>
            </a:r>
          </a:p>
          <a:p>
            <a:pPr>
              <a:lnSpc>
                <a:spcPct val="90000"/>
              </a:lnSpc>
            </a:pPr>
            <a:endParaRPr lang="en-US" sz="2800" b="1" u="sng" dirty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FFCC00"/>
                </a:solidFill>
              </a:rPr>
              <a:t>They are usually relatively small businesses, much like sole proprietorships</a:t>
            </a:r>
          </a:p>
          <a:p>
            <a:pPr>
              <a:lnSpc>
                <a:spcPct val="90000"/>
              </a:lnSpc>
            </a:pPr>
            <a:endParaRPr lang="en-US" sz="2800" dirty="0" smtClean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rgbClr val="FFCC00"/>
                </a:solidFill>
              </a:rPr>
              <a:t>They </a:t>
            </a:r>
            <a:r>
              <a:rPr lang="en-US" sz="2800" dirty="0">
                <a:solidFill>
                  <a:srgbClr val="FFCC00"/>
                </a:solidFill>
              </a:rPr>
              <a:t>also have their own advantages and disadvantages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C00"/>
                </a:solidFill>
              </a:rPr>
              <a:t>Partnership Advantages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1600200"/>
            <a:ext cx="8915400" cy="4525963"/>
          </a:xfrm>
        </p:spPr>
        <p:txBody>
          <a:bodyPr/>
          <a:lstStyle/>
          <a:p>
            <a:r>
              <a:rPr lang="en-US" sz="2400" dirty="0">
                <a:solidFill>
                  <a:srgbClr val="FFCC00"/>
                </a:solidFill>
              </a:rPr>
              <a:t>Can </a:t>
            </a:r>
            <a:r>
              <a:rPr lang="en-US" sz="2400" b="1" u="sng" dirty="0">
                <a:solidFill>
                  <a:srgbClr val="FFCC00"/>
                </a:solidFill>
              </a:rPr>
              <a:t>pool</a:t>
            </a:r>
            <a:r>
              <a:rPr lang="en-US" sz="2400" b="1" dirty="0">
                <a:solidFill>
                  <a:srgbClr val="FFCC00"/>
                </a:solidFill>
              </a:rPr>
              <a:t> their </a:t>
            </a:r>
            <a:r>
              <a:rPr lang="en-US" sz="2400" b="1" u="sng" dirty="0">
                <a:solidFill>
                  <a:srgbClr val="FFCC00"/>
                </a:solidFill>
              </a:rPr>
              <a:t>capita</a:t>
            </a:r>
            <a:r>
              <a:rPr lang="en-US" sz="2400" b="1" dirty="0">
                <a:solidFill>
                  <a:srgbClr val="FFCC00"/>
                </a:solidFill>
              </a:rPr>
              <a:t>l (money)</a:t>
            </a:r>
            <a:r>
              <a:rPr lang="en-US" sz="2400" dirty="0">
                <a:solidFill>
                  <a:srgbClr val="FFCC00"/>
                </a:solidFill>
              </a:rPr>
              <a:t> to start a business more easily</a:t>
            </a:r>
          </a:p>
          <a:p>
            <a:endParaRPr lang="en-US" sz="2400" b="1" u="sng" dirty="0" smtClean="0">
              <a:solidFill>
                <a:srgbClr val="FFCC00"/>
              </a:solidFill>
            </a:endParaRPr>
          </a:p>
          <a:p>
            <a:r>
              <a:rPr lang="en-US" sz="2400" b="1" u="sng" dirty="0" smtClean="0">
                <a:solidFill>
                  <a:srgbClr val="FFCC00"/>
                </a:solidFill>
              </a:rPr>
              <a:t>Combines</a:t>
            </a:r>
            <a:r>
              <a:rPr lang="en-US" sz="2400" b="1" dirty="0" smtClean="0">
                <a:solidFill>
                  <a:srgbClr val="FFCC00"/>
                </a:solidFill>
              </a:rPr>
              <a:t> </a:t>
            </a:r>
            <a:r>
              <a:rPr lang="en-US" sz="2400" b="1" dirty="0">
                <a:solidFill>
                  <a:srgbClr val="FFCC00"/>
                </a:solidFill>
              </a:rPr>
              <a:t>the </a:t>
            </a:r>
            <a:r>
              <a:rPr lang="en-US" sz="2400" b="1" u="sng" dirty="0">
                <a:solidFill>
                  <a:srgbClr val="FFCC00"/>
                </a:solidFill>
              </a:rPr>
              <a:t>talents</a:t>
            </a:r>
            <a:r>
              <a:rPr lang="en-US" sz="2400" dirty="0">
                <a:solidFill>
                  <a:srgbClr val="FFCC00"/>
                </a:solidFill>
              </a:rPr>
              <a:t> of the different owners</a:t>
            </a:r>
          </a:p>
          <a:p>
            <a:endParaRPr lang="en-US" sz="2400" b="1" u="sng" dirty="0" smtClean="0">
              <a:solidFill>
                <a:srgbClr val="FFCC00"/>
              </a:solidFill>
            </a:endParaRPr>
          </a:p>
          <a:p>
            <a:r>
              <a:rPr lang="en-US" sz="2400" b="1" u="sng" dirty="0" smtClean="0">
                <a:solidFill>
                  <a:srgbClr val="FFCC00"/>
                </a:solidFill>
              </a:rPr>
              <a:t>Workload </a:t>
            </a:r>
            <a:r>
              <a:rPr lang="en-US" sz="2400" b="1" u="sng" dirty="0">
                <a:solidFill>
                  <a:srgbClr val="FFCC00"/>
                </a:solidFill>
              </a:rPr>
              <a:t>is shared</a:t>
            </a:r>
            <a:r>
              <a:rPr lang="en-US" sz="2400" dirty="0">
                <a:solidFill>
                  <a:srgbClr val="FFCC00"/>
                </a:solidFill>
              </a:rPr>
              <a:t> between partners</a:t>
            </a:r>
          </a:p>
          <a:p>
            <a:endParaRPr lang="en-US" sz="2400" b="1" u="sng" dirty="0" smtClean="0">
              <a:solidFill>
                <a:srgbClr val="FFCC00"/>
              </a:solidFill>
            </a:endParaRPr>
          </a:p>
          <a:p>
            <a:r>
              <a:rPr lang="en-US" sz="2400" b="1" u="sng" dirty="0" smtClean="0">
                <a:solidFill>
                  <a:srgbClr val="FFCC00"/>
                </a:solidFill>
              </a:rPr>
              <a:t>Shared </a:t>
            </a:r>
            <a:r>
              <a:rPr lang="en-US" sz="2400" b="1" u="sng" dirty="0">
                <a:solidFill>
                  <a:srgbClr val="FFCC00"/>
                </a:solidFill>
              </a:rPr>
              <a:t>liability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C00"/>
                </a:solidFill>
              </a:rPr>
              <a:t>Partnership Disadvantages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600200"/>
            <a:ext cx="8839200" cy="4525963"/>
          </a:xfrm>
        </p:spPr>
        <p:txBody>
          <a:bodyPr/>
          <a:lstStyle/>
          <a:p>
            <a:r>
              <a:rPr lang="en-US" sz="2800" b="1" u="sng" dirty="0">
                <a:solidFill>
                  <a:srgbClr val="FFCC00"/>
                </a:solidFill>
              </a:rPr>
              <a:t>Profits</a:t>
            </a:r>
            <a:r>
              <a:rPr lang="en-US" sz="2800" b="1" dirty="0">
                <a:solidFill>
                  <a:srgbClr val="FFCC00"/>
                </a:solidFill>
              </a:rPr>
              <a:t> must be </a:t>
            </a:r>
            <a:r>
              <a:rPr lang="en-US" sz="2800" b="1" u="sng" dirty="0" smtClean="0">
                <a:solidFill>
                  <a:srgbClr val="FFCC00"/>
                </a:solidFill>
              </a:rPr>
              <a:t>shared</a:t>
            </a:r>
          </a:p>
          <a:p>
            <a:endParaRPr lang="en-US" sz="2800" b="1" u="sng" dirty="0">
              <a:solidFill>
                <a:srgbClr val="FFCC00"/>
              </a:solidFill>
            </a:endParaRPr>
          </a:p>
          <a:p>
            <a:r>
              <a:rPr lang="en-US" sz="2800" b="1" u="sng" dirty="0">
                <a:solidFill>
                  <a:srgbClr val="FFCC00"/>
                </a:solidFill>
              </a:rPr>
              <a:t>Disagreements</a:t>
            </a:r>
            <a:r>
              <a:rPr lang="en-US" sz="2800" b="1" dirty="0">
                <a:solidFill>
                  <a:srgbClr val="FFCC00"/>
                </a:solidFill>
              </a:rPr>
              <a:t> can harm or destroy</a:t>
            </a:r>
            <a:r>
              <a:rPr lang="en-US" sz="2800" dirty="0">
                <a:solidFill>
                  <a:srgbClr val="FFCC00"/>
                </a:solidFill>
              </a:rPr>
              <a:t> the partnership</a:t>
            </a:r>
          </a:p>
          <a:p>
            <a:endParaRPr lang="en-US" sz="2800" dirty="0" smtClean="0">
              <a:solidFill>
                <a:srgbClr val="FFCC00"/>
              </a:solidFill>
            </a:endParaRPr>
          </a:p>
          <a:p>
            <a:r>
              <a:rPr lang="en-US" sz="2800" dirty="0" smtClean="0">
                <a:solidFill>
                  <a:srgbClr val="FFCC00"/>
                </a:solidFill>
              </a:rPr>
              <a:t>Partners </a:t>
            </a:r>
            <a:r>
              <a:rPr lang="en-US" sz="2800" dirty="0">
                <a:solidFill>
                  <a:srgbClr val="FFCC00"/>
                </a:solidFill>
              </a:rPr>
              <a:t>still have </a:t>
            </a:r>
            <a:r>
              <a:rPr lang="en-US" sz="2800" b="1" u="sng" dirty="0">
                <a:solidFill>
                  <a:srgbClr val="FFCC00"/>
                </a:solidFill>
              </a:rPr>
              <a:t>personal liability</a:t>
            </a:r>
            <a:r>
              <a:rPr lang="en-US" sz="2800" b="1" dirty="0">
                <a:solidFill>
                  <a:srgbClr val="FFCC00"/>
                </a:solidFill>
              </a:rPr>
              <a:t> for the business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E3C3F9E90C884C80050D0F153243D1" ma:contentTypeVersion="0" ma:contentTypeDescription="Create a new document." ma:contentTypeScope="" ma:versionID="985ba0cf55f7d187582e2b0435f7883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f182d22d1788fc550c5f914e2fbbdd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4C6E6DF-47D0-48DA-9777-03E80986732D}"/>
</file>

<file path=customXml/itemProps2.xml><?xml version="1.0" encoding="utf-8"?>
<ds:datastoreItem xmlns:ds="http://schemas.openxmlformats.org/officeDocument/2006/customXml" ds:itemID="{E7368C62-FE3B-41F7-9252-5E785BEA9B50}"/>
</file>

<file path=customXml/itemProps3.xml><?xml version="1.0" encoding="utf-8"?>
<ds:datastoreItem xmlns:ds="http://schemas.openxmlformats.org/officeDocument/2006/customXml" ds:itemID="{07CF4629-A053-4A4B-B8DC-17CBA85F83B2}"/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525</TotalTime>
  <Words>931</Words>
  <Application>Microsoft Office PowerPoint</Application>
  <PresentationFormat>On-screen Show (4:3)</PresentationFormat>
  <Paragraphs>149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Elemental</vt:lpstr>
      <vt:lpstr>Business</vt:lpstr>
      <vt:lpstr>The Business of business is business</vt:lpstr>
      <vt:lpstr>Free Enterprise</vt:lpstr>
      <vt:lpstr>Sole Proprietorship</vt:lpstr>
      <vt:lpstr>Sole Proprietorship Advantages</vt:lpstr>
      <vt:lpstr>Sole Proprietorship Disadvantages</vt:lpstr>
      <vt:lpstr>Partnership</vt:lpstr>
      <vt:lpstr>Partnership Advantages</vt:lpstr>
      <vt:lpstr>Partnership Disadvantages</vt:lpstr>
      <vt:lpstr>Corporations</vt:lpstr>
      <vt:lpstr>Diversification</vt:lpstr>
      <vt:lpstr>Corporate Structure</vt:lpstr>
      <vt:lpstr>Running a Corporation</vt:lpstr>
      <vt:lpstr>Corporate Advantages</vt:lpstr>
      <vt:lpstr>Corporate Disadvantages</vt:lpstr>
      <vt:lpstr>Corporate Combinations</vt:lpstr>
      <vt:lpstr>Monopolies</vt:lpstr>
      <vt:lpstr>Monopoly Regulation</vt:lpstr>
      <vt:lpstr>Standard Oil</vt:lpstr>
      <vt:lpstr>Microsoft</vt:lpstr>
      <vt:lpstr>Which is best?</vt:lpstr>
    </vt:vector>
  </TitlesOfParts>
  <Company>Agami family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</dc:title>
  <dc:creator>Osama Agami</dc:creator>
  <cp:lastModifiedBy>Phillip C. McGinnis</cp:lastModifiedBy>
  <cp:revision>43</cp:revision>
  <dcterms:created xsi:type="dcterms:W3CDTF">2004-04-24T12:51:08Z</dcterms:created>
  <dcterms:modified xsi:type="dcterms:W3CDTF">2014-04-21T13:59:03Z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0x0101002BE3C3F9E90C884C80050D0F153243D1</vt:lpwstr>
  </property>
</Properties>
</file>